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7.xml"/><Relationship Id="rId22" Type="http://schemas.openxmlformats.org/officeDocument/2006/relationships/font" Target="fonts/Lato-bold.fntdata"/><Relationship Id="rId10" Type="http://schemas.openxmlformats.org/officeDocument/2006/relationships/slide" Target="slides/slide6.xml"/><Relationship Id="rId21" Type="http://schemas.openxmlformats.org/officeDocument/2006/relationships/font" Target="fonts/Lato-regular.fntdata"/><Relationship Id="rId13" Type="http://schemas.openxmlformats.org/officeDocument/2006/relationships/slide" Target="slides/slide9.xml"/><Relationship Id="rId24" Type="http://schemas.openxmlformats.org/officeDocument/2006/relationships/font" Target="fonts/Lato-boldItalic.fntdata"/><Relationship Id="rId12" Type="http://schemas.openxmlformats.org/officeDocument/2006/relationships/slide" Target="slides/slide8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aleway-italic.fntdata"/><Relationship Id="rId6" Type="http://schemas.openxmlformats.org/officeDocument/2006/relationships/slide" Target="slides/slide2.xml"/><Relationship Id="rId18" Type="http://schemas.openxmlformats.org/officeDocument/2006/relationships/font" Target="fonts/Raleway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gif>
</file>

<file path=ppt/media/image12.png>
</file>

<file path=ppt/media/image13.jpg>
</file>

<file path=ppt/media/image14.png>
</file>

<file path=ppt/media/image15.png>
</file>

<file path=ppt/media/image16.png>
</file>

<file path=ppt/media/image17.gif>
</file>

<file path=ppt/media/image18.png>
</file>

<file path=ppt/media/image19.jpg>
</file>

<file path=ppt/media/image2.jpg>
</file>

<file path=ppt/media/image20.gif>
</file>

<file path=ppt/media/image21.jpg>
</file>

<file path=ppt/media/image22.gif>
</file>

<file path=ppt/media/image23.png>
</file>

<file path=ppt/media/image24.jpg>
</file>

<file path=ppt/media/image25.gif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c7574dd8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c7574dd8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c7574dd80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c7574dd80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c81e357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c81e357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c7574dd80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c7574dd80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c7574dd80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c7574dd80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c7574dd80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c7574dd80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c7574dd80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c7574dd80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c7574dd80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c7574dd80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c7ca6469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c7ca6469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c7574dd80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c7574dd80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c7ca6469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c7ca6469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c81e3578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c81e3578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pt-PT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94" name="Google Shape;94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99" name="Google Shape;99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02" name="Google Shape;10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10" name="Google Shape;110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16" name="Google Shape;116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Google Shape;11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2" name="Google Shape;122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3" name="Google Shape;123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24" name="Google Shape;124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0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jpg"/><Relationship Id="rId9" Type="http://schemas.openxmlformats.org/officeDocument/2006/relationships/image" Target="../media/image7.jpg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7" Type="http://schemas.openxmlformats.org/officeDocument/2006/relationships/image" Target="../media/image6.jpg"/><Relationship Id="rId8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gif"/><Relationship Id="rId4" Type="http://schemas.openxmlformats.org/officeDocument/2006/relationships/image" Target="../media/image2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gif"/><Relationship Id="rId4" Type="http://schemas.openxmlformats.org/officeDocument/2006/relationships/image" Target="../media/image17.gif"/><Relationship Id="rId5" Type="http://schemas.openxmlformats.org/officeDocument/2006/relationships/image" Target="../media/image1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21.jpg"/><Relationship Id="rId5" Type="http://schemas.openxmlformats.org/officeDocument/2006/relationships/image" Target="../media/image9.jpg"/><Relationship Id="rId6" Type="http://schemas.openxmlformats.org/officeDocument/2006/relationships/image" Target="../media/image1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23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ctrTitle"/>
          </p:nvPr>
        </p:nvSpPr>
        <p:spPr>
          <a:xfrm>
            <a:off x="633775" y="1353325"/>
            <a:ext cx="7561500" cy="11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>
                <a:solidFill>
                  <a:srgbClr val="000000"/>
                </a:solidFill>
              </a:rPr>
              <a:t>Eigenfaces</a:t>
            </a:r>
            <a:endParaRPr sz="3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PT" sz="2400">
                <a:solidFill>
                  <a:srgbClr val="000000"/>
                </a:solidFill>
              </a:rPr>
              <a:t>Reconhecimento Facial através de PCA</a:t>
            </a:r>
            <a:endParaRPr b="0" sz="2400">
              <a:solidFill>
                <a:srgbClr val="000000"/>
              </a:solidFill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727950" y="2514975"/>
            <a:ext cx="76881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Métricas em Machine Learning</a:t>
            </a:r>
            <a:r>
              <a:rPr lang="pt-PT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, 2018/2019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Grupo B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3850" y="698500"/>
            <a:ext cx="1633550" cy="54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 txBox="1"/>
          <p:nvPr/>
        </p:nvSpPr>
        <p:spPr>
          <a:xfrm>
            <a:off x="6987650" y="1292625"/>
            <a:ext cx="20802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1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Universidade do Minho</a:t>
            </a:r>
            <a:endParaRPr b="1"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1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Escola de Ciências</a:t>
            </a:r>
            <a:endParaRPr b="1"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9049" y="3566149"/>
            <a:ext cx="972600" cy="9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6400" y="3566150"/>
            <a:ext cx="972600" cy="9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00073" y="3566149"/>
            <a:ext cx="972600" cy="9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47435" y="3566161"/>
            <a:ext cx="972600" cy="9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21102" y="3566169"/>
            <a:ext cx="972600" cy="972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73742" y="3566155"/>
            <a:ext cx="972600" cy="9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952717" y="3566143"/>
            <a:ext cx="972600" cy="9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Implementação do Modelo</a:t>
            </a:r>
            <a:endParaRPr/>
          </a:p>
        </p:txBody>
      </p:sp>
      <p:sp>
        <p:nvSpPr>
          <p:cNvPr id="214" name="Google Shape;214;p27"/>
          <p:cNvSpPr/>
          <p:nvPr/>
        </p:nvSpPr>
        <p:spPr>
          <a:xfrm>
            <a:off x="805550" y="2126650"/>
            <a:ext cx="7688700" cy="2722500"/>
          </a:xfrm>
          <a:prstGeom prst="rect">
            <a:avLst/>
          </a:prstGeom>
          <a:solidFill>
            <a:srgbClr val="E9EDEE"/>
          </a:solidFill>
          <a:ln cap="flat" cmpd="sng" w="9525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7"/>
          <p:cNvSpPr/>
          <p:nvPr/>
        </p:nvSpPr>
        <p:spPr>
          <a:xfrm>
            <a:off x="947375" y="2259675"/>
            <a:ext cx="2357400" cy="1118100"/>
          </a:xfrm>
          <a:prstGeom prst="roundRect">
            <a:avLst>
              <a:gd fmla="val 16667" name="adj"/>
            </a:avLst>
          </a:prstGeom>
          <a:solidFill>
            <a:srgbClr val="1A99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readImages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input:</a:t>
            </a:r>
            <a:r>
              <a:rPr lang="pt-PT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path do dataset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r>
              <a:rPr lang="pt-PT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X, lista, size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7"/>
          <p:cNvSpPr/>
          <p:nvPr/>
        </p:nvSpPr>
        <p:spPr>
          <a:xfrm>
            <a:off x="3451350" y="2259675"/>
            <a:ext cx="2357400" cy="1083300"/>
          </a:xfrm>
          <a:prstGeom prst="roundRect">
            <a:avLst>
              <a:gd fmla="val 16667" name="adj"/>
            </a:avLst>
          </a:prstGeom>
          <a:solidFill>
            <a:srgbClr val="1A99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pca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X, confidence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vecpp, valpp, phi, mean</a:t>
            </a:r>
            <a:endParaRPr b="1"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7"/>
          <p:cNvSpPr/>
          <p:nvPr/>
        </p:nvSpPr>
        <p:spPr>
          <a:xfrm>
            <a:off x="5934400" y="2259675"/>
            <a:ext cx="2357400" cy="1083300"/>
          </a:xfrm>
          <a:prstGeom prst="roundRect">
            <a:avLst>
              <a:gd fmla="val 16667" name="adj"/>
            </a:avLst>
          </a:prstGeom>
          <a:solidFill>
            <a:srgbClr val="1A99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coefProj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phi, vecpp, size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coef_proj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7"/>
          <p:cNvSpPr/>
          <p:nvPr/>
        </p:nvSpPr>
        <p:spPr>
          <a:xfrm>
            <a:off x="947375" y="3505200"/>
            <a:ext cx="2357400" cy="1083300"/>
          </a:xfrm>
          <a:prstGeom prst="roundRect">
            <a:avLst>
              <a:gd fmla="val 16667" name="adj"/>
            </a:avLst>
          </a:prstGeom>
          <a:solidFill>
            <a:srgbClr val="1A99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testar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img, mean, vecpp, valpp, size, coef_proj, distance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resultado do teste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7"/>
          <p:cNvSpPr/>
          <p:nvPr/>
        </p:nvSpPr>
        <p:spPr>
          <a:xfrm>
            <a:off x="3451350" y="3505200"/>
            <a:ext cx="2318100" cy="1083300"/>
          </a:xfrm>
          <a:prstGeom prst="roundRect">
            <a:avLst>
              <a:gd fmla="val 16667" name="adj"/>
            </a:avLst>
          </a:prstGeom>
          <a:solidFill>
            <a:srgbClr val="1A99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euclidian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x, 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distance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7"/>
          <p:cNvSpPr/>
          <p:nvPr/>
        </p:nvSpPr>
        <p:spPr>
          <a:xfrm>
            <a:off x="5934400" y="3505200"/>
            <a:ext cx="2357400" cy="1083300"/>
          </a:xfrm>
          <a:prstGeom prst="roundRect">
            <a:avLst>
              <a:gd fmla="val 16667" name="adj"/>
            </a:avLst>
          </a:prstGeom>
          <a:solidFill>
            <a:srgbClr val="1A99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mahalanobis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x, y, valpp, k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r>
              <a:rPr lang="pt-P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distance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275" y="596225"/>
            <a:ext cx="1889976" cy="800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7550" y="1318651"/>
            <a:ext cx="1623425" cy="437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Demonstração do modelo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/>
          <p:nvPr>
            <p:ph type="ctrTitle"/>
          </p:nvPr>
        </p:nvSpPr>
        <p:spPr>
          <a:xfrm>
            <a:off x="633775" y="1886725"/>
            <a:ext cx="7561500" cy="11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>
                <a:solidFill>
                  <a:srgbClr val="000000"/>
                </a:solidFill>
              </a:rPr>
              <a:t>Eigenfaces</a:t>
            </a:r>
            <a:endParaRPr sz="3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PT" sz="2400">
                <a:solidFill>
                  <a:srgbClr val="000000"/>
                </a:solidFill>
              </a:rPr>
              <a:t>Reconhecimento Facial através de PCA</a:t>
            </a:r>
            <a:endParaRPr b="0" sz="2400">
              <a:solidFill>
                <a:srgbClr val="000000"/>
              </a:solidFill>
            </a:endParaRPr>
          </a:p>
        </p:txBody>
      </p:sp>
      <p:sp>
        <p:nvSpPr>
          <p:cNvPr id="233" name="Google Shape;233;p29"/>
          <p:cNvSpPr txBox="1"/>
          <p:nvPr/>
        </p:nvSpPr>
        <p:spPr>
          <a:xfrm>
            <a:off x="727950" y="3353175"/>
            <a:ext cx="76881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Métricas em Machine Learning, 2018/2019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Grupo B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4" name="Google Shape;2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3850" y="698500"/>
            <a:ext cx="1633550" cy="54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9"/>
          <p:cNvSpPr txBox="1"/>
          <p:nvPr/>
        </p:nvSpPr>
        <p:spPr>
          <a:xfrm>
            <a:off x="6987650" y="1292625"/>
            <a:ext cx="20802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1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Universidade do Minho</a:t>
            </a:r>
            <a:endParaRPr b="1"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1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Departamento de Informática</a:t>
            </a:r>
            <a:endParaRPr b="1"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075" y="2399250"/>
            <a:ext cx="4871201" cy="194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0900" y="2461013"/>
            <a:ext cx="4562376" cy="182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Introdução a</a:t>
            </a:r>
            <a:r>
              <a:rPr lang="pt-PT"/>
              <a:t>o PCA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/>
              <a:t>Datasets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/>
              <a:t>Trabalhados</a:t>
            </a:r>
            <a:endParaRPr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Yale Face Database</a:t>
            </a:r>
            <a:endParaRPr/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8025" y="3335750"/>
            <a:ext cx="1793600" cy="1362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9050" y="3335757"/>
            <a:ext cx="1793600" cy="1362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3325" y="3335758"/>
            <a:ext cx="1793600" cy="136201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1"/>
          <p:cNvSpPr txBox="1"/>
          <p:nvPr/>
        </p:nvSpPr>
        <p:spPr>
          <a:xfrm>
            <a:off x="285475" y="1938450"/>
            <a:ext cx="76884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b="1" lang="pt-PT" sz="1500">
                <a:latin typeface="Lato"/>
                <a:ea typeface="Lato"/>
                <a:cs typeface="Lato"/>
                <a:sym typeface="Lato"/>
              </a:rPr>
              <a:t>165 fotografias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b="1" lang="pt-PT" sz="1500">
                <a:latin typeface="Lato"/>
                <a:ea typeface="Lato"/>
                <a:cs typeface="Lato"/>
                <a:sym typeface="Lato"/>
              </a:rPr>
              <a:t>15 indivíduos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b="1" lang="pt-PT" sz="1500">
                <a:latin typeface="Lato"/>
                <a:ea typeface="Lato"/>
                <a:cs typeface="Lato"/>
                <a:sym typeface="Lato"/>
              </a:rPr>
              <a:t>11 configurações diferentes:</a:t>
            </a:r>
            <a:r>
              <a:rPr lang="pt-PT" sz="1500">
                <a:latin typeface="Lato"/>
                <a:ea typeface="Lato"/>
                <a:cs typeface="Lato"/>
                <a:sym typeface="Lato"/>
              </a:rPr>
              <a:t> feliz, normal, triste, sonolento, surpreendido, a piscar um olho, com óculos, sem óculos, luz frontal, luz à esquerda, luz à direita. 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Fotos dos Elementos do Grupo</a:t>
            </a:r>
            <a:endParaRPr/>
          </a:p>
        </p:txBody>
      </p:sp>
      <p:grpSp>
        <p:nvGrpSpPr>
          <p:cNvPr id="169" name="Google Shape;169;p22"/>
          <p:cNvGrpSpPr/>
          <p:nvPr/>
        </p:nvGrpSpPr>
        <p:grpSpPr>
          <a:xfrm>
            <a:off x="1697350" y="3042350"/>
            <a:ext cx="5984375" cy="1647175"/>
            <a:chOff x="1697350" y="3042350"/>
            <a:chExt cx="5984375" cy="1647175"/>
          </a:xfrm>
        </p:grpSpPr>
        <p:pic>
          <p:nvPicPr>
            <p:cNvPr id="170" name="Google Shape;170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97350" y="3042350"/>
              <a:ext cx="1230875" cy="1230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Google Shape;171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450850" y="3042350"/>
              <a:ext cx="1230875" cy="1230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66350" y="3042350"/>
              <a:ext cx="1230875" cy="1230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281850" y="3042350"/>
              <a:ext cx="1230875" cy="1230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22"/>
            <p:cNvSpPr txBox="1"/>
            <p:nvPr/>
          </p:nvSpPr>
          <p:spPr>
            <a:xfrm>
              <a:off x="1882738" y="4318725"/>
              <a:ext cx="860100" cy="37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500">
                  <a:latin typeface="Lato"/>
                  <a:ea typeface="Lato"/>
                  <a:cs typeface="Lato"/>
                  <a:sym typeface="Lato"/>
                </a:rPr>
                <a:t>Smile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5" name="Google Shape;175;p22"/>
            <p:cNvSpPr txBox="1"/>
            <p:nvPr/>
          </p:nvSpPr>
          <p:spPr>
            <a:xfrm>
              <a:off x="3467238" y="4297100"/>
              <a:ext cx="860100" cy="37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500">
                  <a:latin typeface="Lato"/>
                  <a:ea typeface="Lato"/>
                  <a:cs typeface="Lato"/>
                  <a:sym typeface="Lato"/>
                </a:rPr>
                <a:t>Wink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6" name="Google Shape;176;p22"/>
            <p:cNvSpPr txBox="1"/>
            <p:nvPr/>
          </p:nvSpPr>
          <p:spPr>
            <a:xfrm>
              <a:off x="4899352" y="4318725"/>
              <a:ext cx="1146900" cy="37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500">
                  <a:latin typeface="Lato"/>
                  <a:ea typeface="Lato"/>
                  <a:cs typeface="Lato"/>
                  <a:sym typeface="Lato"/>
                </a:rPr>
                <a:t>Surprised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7" name="Google Shape;177;p22"/>
            <p:cNvSpPr txBox="1"/>
            <p:nvPr/>
          </p:nvSpPr>
          <p:spPr>
            <a:xfrm>
              <a:off x="6629438" y="4318725"/>
              <a:ext cx="860100" cy="37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500">
                  <a:latin typeface="Lato"/>
                  <a:ea typeface="Lato"/>
                  <a:cs typeface="Lato"/>
                  <a:sym typeface="Lato"/>
                </a:rPr>
                <a:t>Normal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78" name="Google Shape;178;p22"/>
          <p:cNvSpPr txBox="1"/>
          <p:nvPr/>
        </p:nvSpPr>
        <p:spPr>
          <a:xfrm>
            <a:off x="285475" y="1938450"/>
            <a:ext cx="7688400" cy="9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b="1" lang="pt-PT" sz="1500">
                <a:latin typeface="Lato"/>
                <a:ea typeface="Lato"/>
                <a:cs typeface="Lato"/>
                <a:sym typeface="Lato"/>
              </a:rPr>
              <a:t>28 fotografias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b="1" lang="pt-PT" sz="1500">
                <a:latin typeface="Lato"/>
                <a:ea typeface="Lato"/>
                <a:cs typeface="Lato"/>
                <a:sym typeface="Lato"/>
              </a:rPr>
              <a:t>7 indivíduos</a:t>
            </a:r>
            <a:endParaRPr b="1"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b="1" lang="pt-PT" sz="1500">
                <a:latin typeface="Lato"/>
                <a:ea typeface="Lato"/>
                <a:cs typeface="Lato"/>
                <a:sym typeface="Lato"/>
              </a:rPr>
              <a:t>4 configurações diferentes:</a:t>
            </a:r>
            <a:r>
              <a:rPr lang="pt-PT" sz="1500">
                <a:latin typeface="Lato"/>
                <a:ea typeface="Lato"/>
                <a:cs typeface="Lato"/>
                <a:sym typeface="Lato"/>
              </a:rPr>
              <a:t> sorridente, normal, surpreendido, a piscar um olho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/>
              <a:t>Resultados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/>
              <a:t>Obtidos</a:t>
            </a:r>
            <a:endParaRPr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425" y="1472850"/>
            <a:ext cx="2211400" cy="62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4"/>
          <p:cNvSpPr txBox="1"/>
          <p:nvPr/>
        </p:nvSpPr>
        <p:spPr>
          <a:xfrm>
            <a:off x="729450" y="1544275"/>
            <a:ext cx="36591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latin typeface="Lato"/>
                <a:ea typeface="Lato"/>
                <a:cs typeface="Lato"/>
                <a:sym typeface="Lato"/>
              </a:rPr>
              <a:t>Determinação do nº de componentes </a:t>
            </a:r>
            <a:r>
              <a:rPr i="1" lang="pt-PT" sz="1500">
                <a:latin typeface="Lato"/>
                <a:ea typeface="Lato"/>
                <a:cs typeface="Lato"/>
                <a:sym typeface="Lato"/>
              </a:rPr>
              <a:t>k:</a:t>
            </a:r>
            <a:endParaRPr i="1"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0" name="Google Shape;19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3400" y="2405575"/>
            <a:ext cx="3659100" cy="1855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7300" y="2405575"/>
            <a:ext cx="3659100" cy="1833958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4"/>
          <p:cNvSpPr txBox="1"/>
          <p:nvPr/>
        </p:nvSpPr>
        <p:spPr>
          <a:xfrm>
            <a:off x="2035156" y="4166325"/>
            <a:ext cx="13044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latin typeface="Lato"/>
                <a:ea typeface="Lato"/>
                <a:cs typeface="Lato"/>
                <a:sym typeface="Lato"/>
              </a:rPr>
              <a:t>Mahalanobis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4"/>
          <p:cNvSpPr txBox="1"/>
          <p:nvPr/>
        </p:nvSpPr>
        <p:spPr>
          <a:xfrm>
            <a:off x="6226154" y="4166325"/>
            <a:ext cx="11691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latin typeface="Lato"/>
                <a:ea typeface="Lato"/>
                <a:cs typeface="Lato"/>
                <a:sym typeface="Lato"/>
              </a:rPr>
              <a:t>Euclidiana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9313" y="1414325"/>
            <a:ext cx="3467125" cy="339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5"/>
          <p:cNvSpPr txBox="1"/>
          <p:nvPr>
            <p:ph type="title"/>
          </p:nvPr>
        </p:nvSpPr>
        <p:spPr>
          <a:xfrm>
            <a:off x="729450" y="6328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Elbow Method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/>
          <p:nvPr>
            <p:ph type="title"/>
          </p:nvPr>
        </p:nvSpPr>
        <p:spPr>
          <a:xfrm>
            <a:off x="729450" y="6328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Limite</a:t>
            </a:r>
            <a:endParaRPr/>
          </a:p>
        </p:txBody>
      </p:sp>
      <p:sp>
        <p:nvSpPr>
          <p:cNvPr id="205" name="Google Shape;205;p26"/>
          <p:cNvSpPr/>
          <p:nvPr/>
        </p:nvSpPr>
        <p:spPr>
          <a:xfrm>
            <a:off x="794500" y="1750175"/>
            <a:ext cx="7800000" cy="2884500"/>
          </a:xfrm>
          <a:prstGeom prst="rect">
            <a:avLst/>
          </a:prstGeom>
          <a:solidFill>
            <a:srgbClr val="E9EDEE"/>
          </a:solidFill>
          <a:ln cap="flat" cmpd="sng" w="9525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788" y="1962700"/>
            <a:ext cx="4611475" cy="245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6"/>
          <p:cNvSpPr/>
          <p:nvPr/>
        </p:nvSpPr>
        <p:spPr>
          <a:xfrm>
            <a:off x="6139025" y="2304150"/>
            <a:ext cx="1825200" cy="535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/>
              <a:t>Euclidiana= 7600</a:t>
            </a:r>
            <a:endParaRPr b="1"/>
          </a:p>
        </p:txBody>
      </p:sp>
      <p:sp>
        <p:nvSpPr>
          <p:cNvPr id="208" name="Google Shape;208;p26"/>
          <p:cNvSpPr/>
          <p:nvPr/>
        </p:nvSpPr>
        <p:spPr>
          <a:xfrm>
            <a:off x="6139025" y="3681050"/>
            <a:ext cx="1825200" cy="535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/>
              <a:t>Mahalanobis</a:t>
            </a:r>
            <a:r>
              <a:rPr b="1" lang="pt-PT"/>
              <a:t>= 0.02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